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5" r:id="rId4"/>
    <p:sldId id="257" r:id="rId5"/>
    <p:sldId id="258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784" autoAdjust="0"/>
  </p:normalViewPr>
  <p:slideViewPr>
    <p:cSldViewPr snapToGrid="0" snapToObjects="1">
      <p:cViewPr>
        <p:scale>
          <a:sx n="100" d="100"/>
          <a:sy n="100" d="100"/>
        </p:scale>
        <p:origin x="94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E61D-2CBC-0F49-AB6D-4F6989F8706F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72B6-2736-8C4C-8EDE-8218E1C48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9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E61D-2CBC-0F49-AB6D-4F6989F8706F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72B6-2736-8C4C-8EDE-8218E1C48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25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E61D-2CBC-0F49-AB6D-4F6989F8706F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72B6-2736-8C4C-8EDE-8218E1C48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06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77" b="37647"/>
          <a:stretch/>
        </p:blipFill>
        <p:spPr bwMode="auto">
          <a:xfrm flipH="1">
            <a:off x="-36000" y="431852"/>
            <a:ext cx="9216000" cy="7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그림 5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2" y="72537"/>
            <a:ext cx="1096433" cy="42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8"/>
          <a:stretch/>
        </p:blipFill>
        <p:spPr bwMode="auto">
          <a:xfrm>
            <a:off x="0" y="6646986"/>
            <a:ext cx="9168000" cy="211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제목 12"/>
          <p:cNvSpPr>
            <a:spLocks noGrp="1"/>
          </p:cNvSpPr>
          <p:nvPr>
            <p:ph type="title"/>
          </p:nvPr>
        </p:nvSpPr>
        <p:spPr>
          <a:xfrm>
            <a:off x="1174751" y="0"/>
            <a:ext cx="7886700" cy="42369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247">
                <a:latin typeface="현대하모니 B" panose="02020603020101020101" pitchFamily="18" charset="-127"/>
                <a:ea typeface="현대하모니 B" panose="02020603020101020101" pitchFamily="18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EACC5-B0F5-4463-B7C8-0A3B6BB1FCC6}" type="datetime1">
              <a:rPr lang="ko-KR" altLang="en-US"/>
              <a:pPr>
                <a:defRPr/>
              </a:pPr>
              <a:t>2020-02-06</a:t>
            </a:fld>
            <a:endParaRPr lang="ko-KR" alt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43300" y="6646985"/>
            <a:ext cx="2057400" cy="198926"/>
          </a:xfrm>
        </p:spPr>
        <p:txBody>
          <a:bodyPr/>
          <a:lstStyle>
            <a:lvl1pPr algn="ctr">
              <a:defRPr>
                <a:latin typeface="현대하모니 M"/>
                <a:ea typeface="현대하모니 M"/>
                <a:cs typeface="현대하모니 M"/>
              </a:defRPr>
            </a:lvl1pPr>
          </a:lstStyle>
          <a:p>
            <a:fld id="{3C710A6C-1D84-4D7D-B54F-8B550D28C3C6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203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E61D-2CBC-0F49-AB6D-4F6989F8706F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72B6-2736-8C4C-8EDE-8218E1C48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96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E61D-2CBC-0F49-AB6D-4F6989F8706F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72B6-2736-8C4C-8EDE-8218E1C48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18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E61D-2CBC-0F49-AB6D-4F6989F8706F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72B6-2736-8C4C-8EDE-8218E1C48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02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E61D-2CBC-0F49-AB6D-4F6989F8706F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72B6-2736-8C4C-8EDE-8218E1C48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48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E61D-2CBC-0F49-AB6D-4F6989F8706F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72B6-2736-8C4C-8EDE-8218E1C48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37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E61D-2CBC-0F49-AB6D-4F6989F8706F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72B6-2736-8C4C-8EDE-8218E1C48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8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E61D-2CBC-0F49-AB6D-4F6989F8706F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72B6-2736-8C4C-8EDE-8218E1C48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71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E61D-2CBC-0F49-AB6D-4F6989F8706F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72B6-2736-8C4C-8EDE-8218E1C48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7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3E61D-2CBC-0F49-AB6D-4F6989F8706F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572B6-2736-8C4C-8EDE-8218E1C48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89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Workshop-6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Mechanical Integrity (MI)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0160" y="3497580"/>
            <a:ext cx="6400800" cy="1752600"/>
          </a:xfrm>
        </p:spPr>
        <p:txBody>
          <a:bodyPr>
            <a:normAutofit fontScale="55000" lnSpcReduction="20000"/>
          </a:bodyPr>
          <a:lstStyle/>
          <a:p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en-US" sz="5100" b="1" dirty="0" smtClean="0"/>
              <a:t>Group-3</a:t>
            </a:r>
          </a:p>
          <a:p>
            <a:endParaRPr lang="en-US" sz="1800" b="1" dirty="0">
              <a:solidFill>
                <a:schemeClr val="tx1"/>
              </a:solidFill>
            </a:endParaRPr>
          </a:p>
          <a:p>
            <a:r>
              <a:rPr lang="en-US" sz="1800" b="1" dirty="0" smtClean="0">
                <a:solidFill>
                  <a:schemeClr val="tx1"/>
                </a:solidFill>
              </a:rPr>
              <a:t>FARUK MOHAMMAD AZAD</a:t>
            </a:r>
          </a:p>
          <a:p>
            <a:r>
              <a:rPr lang="en-US" sz="1800" b="1" dirty="0" smtClean="0">
                <a:solidFill>
                  <a:schemeClr val="tx1"/>
                </a:solidFill>
              </a:rPr>
              <a:t>BADRIA AL HATALI</a:t>
            </a:r>
          </a:p>
          <a:p>
            <a:r>
              <a:rPr lang="en-US" sz="1800" b="1" dirty="0" smtClean="0">
                <a:solidFill>
                  <a:schemeClr val="tx1"/>
                </a:solidFill>
              </a:rPr>
              <a:t>MOHAMMAD ABUSUFYAN</a:t>
            </a:r>
          </a:p>
          <a:p>
            <a:r>
              <a:rPr lang="en-US" sz="1800" b="1" dirty="0" smtClean="0">
                <a:solidFill>
                  <a:schemeClr val="tx1"/>
                </a:solidFill>
              </a:rPr>
              <a:t>ALIA ALJAIDI</a:t>
            </a:r>
          </a:p>
          <a:p>
            <a:r>
              <a:rPr lang="en-US" sz="1800" b="1" dirty="0" smtClean="0">
                <a:solidFill>
                  <a:schemeClr val="tx1"/>
                </a:solidFill>
              </a:rPr>
              <a:t>RAINEAR A. MENDEZ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JAE </a:t>
            </a:r>
            <a:r>
              <a:rPr lang="en-US" sz="1800" b="1" dirty="0" smtClean="0">
                <a:solidFill>
                  <a:schemeClr val="tx1"/>
                </a:solidFill>
              </a:rPr>
              <a:t>HEE PARK</a:t>
            </a:r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92225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84" y="857580"/>
            <a:ext cx="7152017" cy="5401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532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209336"/>
            <a:ext cx="8158480" cy="6192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489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I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655" r="-67655"/>
          <a:stretch>
            <a:fillRect/>
          </a:stretch>
        </p:blipFill>
        <p:spPr>
          <a:xfrm>
            <a:off x="-925287" y="399141"/>
            <a:ext cx="11139514" cy="6126303"/>
          </a:xfrm>
        </p:spPr>
      </p:pic>
    </p:spTree>
    <p:extLst>
      <p:ext uri="{BB962C8B-B14F-4D97-AF65-F5344CB8AC3E}">
        <p14:creationId xmlns:p14="http://schemas.microsoft.com/office/powerpoint/2010/main" val="175878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of Mechanical Integrity </a:t>
            </a:r>
            <a:endParaRPr lang="en-US" dirty="0"/>
          </a:p>
        </p:txBody>
      </p:sp>
      <p:pic>
        <p:nvPicPr>
          <p:cNvPr id="4" name="Content Placeholder 3" descr="content_232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480" b="-1648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4784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ishboneDiagr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" r="799"/>
          <a:stretch>
            <a:fillRect/>
          </a:stretch>
        </p:blipFill>
        <p:spPr>
          <a:xfrm>
            <a:off x="-114751" y="1233714"/>
            <a:ext cx="9467936" cy="5207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2"/>
                </a:solidFill>
                <a:latin typeface="Verdana"/>
                <a:cs typeface="Verdana"/>
              </a:rPr>
              <a:t>Risk Assessment </a:t>
            </a:r>
            <a:endParaRPr lang="en-US" sz="4800" b="1" dirty="0">
              <a:solidFill>
                <a:schemeClr val="tx2"/>
              </a:solidFill>
              <a:latin typeface="Verdana"/>
              <a:cs typeface="Verdan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3716" y="5287125"/>
            <a:ext cx="1529442" cy="7386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"/>
                <a:cs typeface="Arial"/>
              </a:rPr>
              <a:t>Overheated ruptured tube</a:t>
            </a:r>
          </a:p>
          <a:p>
            <a:r>
              <a:rPr lang="en-US" sz="1400" b="1" dirty="0" smtClean="0">
                <a:latin typeface="Arial"/>
                <a:cs typeface="Arial"/>
              </a:rPr>
              <a:t> 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05429" y="3062906"/>
            <a:ext cx="1179285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/>
                <a:cs typeface="Arial"/>
              </a:rPr>
              <a:t>Human Factors 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5429" y="5301733"/>
            <a:ext cx="1179285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/>
                <a:cs typeface="Arial"/>
              </a:rPr>
              <a:t>Machine Factors 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5971" y="5624898"/>
            <a:ext cx="1269999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/>
                <a:cs typeface="Arial"/>
              </a:rPr>
              <a:t>Methods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6685" y="3109856"/>
            <a:ext cx="1179285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Materials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35286" y="3011885"/>
            <a:ext cx="1814285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Measurements 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69548" y="5661184"/>
            <a:ext cx="1843309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Environmental </a:t>
            </a:r>
            <a:endParaRPr lang="en-US" b="1" dirty="0">
              <a:latin typeface="Arial"/>
              <a:cs typeface="Arial"/>
            </a:endParaRPr>
          </a:p>
        </p:txBody>
      </p:sp>
      <p:pic>
        <p:nvPicPr>
          <p:cNvPr id="13" name="Picture 12" descr="explosi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142" y="2936717"/>
            <a:ext cx="1251857" cy="79663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712857" y="4009571"/>
            <a:ext cx="870858" cy="9978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705429" y="2969746"/>
            <a:ext cx="5181622" cy="3139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b="1" dirty="0" smtClean="0">
              <a:solidFill>
                <a:srgbClr val="1F497D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1F497D"/>
                </a:solidFill>
                <a:latin typeface="Arial"/>
                <a:cs typeface="Arial"/>
              </a:rPr>
              <a:t>Human factors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The operator was absent at the interlock test.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Personal Qualifications: operator was not trained well </a:t>
            </a:r>
          </a:p>
          <a:p>
            <a:pPr marL="742950" lvl="1" indent="-285750">
              <a:buFont typeface="Arial"/>
              <a:buChar char="•"/>
            </a:pPr>
            <a:endParaRPr lang="en-US" dirty="0"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endParaRPr lang="en-US" dirty="0"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59584" y="2943287"/>
            <a:ext cx="5127468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b="1" dirty="0" smtClean="0">
              <a:solidFill>
                <a:srgbClr val="1F497D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1F497D"/>
                </a:solidFill>
                <a:latin typeface="Arial"/>
                <a:cs typeface="Arial"/>
              </a:rPr>
              <a:t>Machine factors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Interlock malfunction at cold temperature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Vaporizer did not restart because of that </a:t>
            </a:r>
            <a:endParaRPr lang="en-US" dirty="0"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endParaRPr lang="en-US" dirty="0"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46520" y="3095687"/>
            <a:ext cx="5040532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b="1" dirty="0" smtClean="0">
              <a:solidFill>
                <a:srgbClr val="1F497D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1F497D"/>
                </a:solidFill>
                <a:latin typeface="Arial"/>
                <a:cs typeface="Arial"/>
              </a:rPr>
              <a:t>Materials: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4K of gallons </a:t>
            </a:r>
            <a:r>
              <a:rPr lang="en-US" dirty="0" err="1" smtClean="0">
                <a:latin typeface="Arial"/>
                <a:cs typeface="Arial"/>
              </a:rPr>
              <a:t>Dowtherm</a:t>
            </a:r>
            <a:r>
              <a:rPr lang="en-US" dirty="0" smtClean="0">
                <a:latin typeface="Arial"/>
                <a:cs typeface="Arial"/>
              </a:rPr>
              <a:t> (is a heat transfer fluid) decomposes at a low temperature </a:t>
            </a:r>
          </a:p>
          <a:p>
            <a:pPr marL="742950" lvl="1" indent="-285750">
              <a:buFont typeface="Arial"/>
              <a:buChar char="•"/>
            </a:pPr>
            <a:endParaRPr lang="en-US" dirty="0"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20362" y="3248087"/>
            <a:ext cx="4966689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b="1" dirty="0" smtClean="0">
              <a:solidFill>
                <a:srgbClr val="1F497D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1F497D"/>
                </a:solidFill>
                <a:latin typeface="Arial"/>
                <a:cs typeface="Arial"/>
              </a:rPr>
              <a:t>Methods: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Standard operating procedure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Implementation guidelines defect </a:t>
            </a:r>
          </a:p>
          <a:p>
            <a:pPr marL="742950" lvl="1" indent="-285750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81111" y="3400487"/>
            <a:ext cx="4814289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b="1" dirty="0" smtClean="0">
              <a:solidFill>
                <a:srgbClr val="1F497D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1F497D"/>
                </a:solidFill>
                <a:latin typeface="Arial"/>
                <a:cs typeface="Arial"/>
              </a:rPr>
              <a:t>Environmental: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Are not applicable in this scenario </a:t>
            </a:r>
          </a:p>
          <a:p>
            <a:pPr marL="742950" lvl="1" indent="-285750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311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  <a:latin typeface="Verdana"/>
                <a:cs typeface="Verdana"/>
              </a:rPr>
              <a:t>Recommendations </a:t>
            </a:r>
            <a:endParaRPr lang="en-US" dirty="0">
              <a:solidFill>
                <a:srgbClr val="1F497D"/>
              </a:solidFill>
              <a:latin typeface="Verdana"/>
              <a:cs typeface="Verdan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factors:</a:t>
            </a:r>
          </a:p>
          <a:p>
            <a:pPr lvl="1"/>
            <a:r>
              <a:rPr lang="en-US" dirty="0" smtClean="0"/>
              <a:t>Stress on operationally policy and guidelines</a:t>
            </a:r>
          </a:p>
          <a:p>
            <a:pPr lvl="1"/>
            <a:r>
              <a:rPr lang="en-US" dirty="0" smtClean="0"/>
              <a:t>SOP for testing should </a:t>
            </a:r>
            <a:r>
              <a:rPr lang="en-US" dirty="0"/>
              <a:t>i</a:t>
            </a:r>
            <a:r>
              <a:rPr lang="en-US" dirty="0" smtClean="0"/>
              <a:t>nclude different situations / scenarios based which include lower-mid-high temperatures</a:t>
            </a:r>
          </a:p>
          <a:p>
            <a:pPr lvl="1"/>
            <a:r>
              <a:rPr lang="en-US" dirty="0" smtClean="0"/>
              <a:t>Operators availability during interlock low level testing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51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  <a:latin typeface="Verdana"/>
                <a:cs typeface="Verdana"/>
              </a:rPr>
              <a:t>Recommendations </a:t>
            </a:r>
            <a:endParaRPr lang="en-US" dirty="0">
              <a:solidFill>
                <a:srgbClr val="1F497D"/>
              </a:solidFill>
              <a:latin typeface="Verdana"/>
              <a:cs typeface="Verdan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Machine factors:</a:t>
            </a:r>
          </a:p>
          <a:p>
            <a:pPr lvl="1"/>
            <a:r>
              <a:rPr lang="en-US" dirty="0" smtClean="0"/>
              <a:t>Interlock should works at various temperatures </a:t>
            </a:r>
          </a:p>
          <a:p>
            <a:pPr lvl="1"/>
            <a:r>
              <a:rPr lang="en-US" dirty="0" smtClean="0"/>
              <a:t>Alarm system should work on low level</a:t>
            </a:r>
          </a:p>
          <a:p>
            <a:pPr lvl="1"/>
            <a:r>
              <a:rPr lang="en-US" dirty="0" smtClean="0"/>
              <a:t>Defects are resolved before continuing operation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PH" dirty="0" smtClean="0"/>
              <a:t>THANK YOU!</a:t>
            </a:r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71142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161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맑은 고딕</vt:lpstr>
      <vt:lpstr>Arial</vt:lpstr>
      <vt:lpstr>Calibri</vt:lpstr>
      <vt:lpstr>Verdana</vt:lpstr>
      <vt:lpstr>현대하모니 B</vt:lpstr>
      <vt:lpstr>현대하모니 M</vt:lpstr>
      <vt:lpstr>Office Theme</vt:lpstr>
      <vt:lpstr>Workshop-6  Mechanical Integrity (MI)</vt:lpstr>
      <vt:lpstr>PowerPoint Presentation</vt:lpstr>
      <vt:lpstr>PowerPoint Presentation</vt:lpstr>
      <vt:lpstr>PowerPoint Presentation</vt:lpstr>
      <vt:lpstr>Frame of Mechanical Integrity </vt:lpstr>
      <vt:lpstr>Risk Assessment </vt:lpstr>
      <vt:lpstr>Recommendations </vt:lpstr>
      <vt:lpstr>Recommendations 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6 Mechanical Integrity (MI)</dc:title>
  <dc:creator>Badria Al Hatali</dc:creator>
  <cp:lastModifiedBy>user</cp:lastModifiedBy>
  <cp:revision>24</cp:revision>
  <dcterms:created xsi:type="dcterms:W3CDTF">2020-02-06T06:06:01Z</dcterms:created>
  <dcterms:modified xsi:type="dcterms:W3CDTF">2020-02-06T08:00:05Z</dcterms:modified>
</cp:coreProperties>
</file>